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413" r:id="rId2"/>
    <p:sldId id="348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415" r:id="rId21"/>
    <p:sldId id="416" r:id="rId22"/>
    <p:sldId id="417" r:id="rId23"/>
    <p:sldId id="418" r:id="rId24"/>
    <p:sldId id="419" r:id="rId25"/>
    <p:sldId id="414" r:id="rId26"/>
  </p:sldIdLst>
  <p:sldSz cx="9144000" cy="6858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333FF"/>
    <a:srgbClr val="33CC33"/>
    <a:srgbClr val="6699FF"/>
    <a:srgbClr val="666633"/>
    <a:srgbClr val="CC6600"/>
    <a:srgbClr val="FF66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6555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6555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E2D992-C3A0-4B1E-9316-5B8D4F817AE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BF29C-3688-4B0B-AC6C-03710A943C0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634A9-0107-415D-83F6-71EA120B0A3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51C59-5579-4307-B0F1-D940ED6D3E7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ชื่อเรื่องและตาร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ตาราง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0F83E-24AC-4C46-900C-E9400C8B48B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ชื่อเรื่อง ข้อความ 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6CFA0-C1D4-48E9-BCB2-7649E1C0A2F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23723-AF76-41B8-9D17-A042EA3DEC9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25DD4-E1E2-4AEC-BC84-8CD9BE3DD62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ED93C-69CB-442C-B0CD-C75F639CA04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66965-13EF-4E83-85B6-E55A436E99A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D60B8-E3B0-4E71-8684-87E899CE3F7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41084-6B39-4D6D-B5BF-3B937DD049A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DFC39-963D-414F-9EBC-5CC8E44D94D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47182-B67F-49C6-9FB1-4D9D942CC29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6451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645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645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45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45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B2DE06AC-1447-4DCC-8F6F-EDD6B51A8FB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45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1538" y="2143116"/>
            <a:ext cx="6077305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  <a:effectLst/>
              </a:rPr>
              <a:t>ST201 </a:t>
            </a:r>
          </a:p>
          <a:p>
            <a:pPr algn="ctr"/>
            <a:r>
              <a:rPr lang="th-TH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  <a:effectLst/>
              </a:rPr>
              <a:t>สถิติเพื่อการวิจัยทางธุรกิจ</a:t>
            </a:r>
            <a:endParaRPr lang="en-US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FF"/>
              </a:solidFill>
              <a:effectLst/>
            </a:endParaRPr>
          </a:p>
        </p:txBody>
      </p:sp>
      <p:pic>
        <p:nvPicPr>
          <p:cNvPr id="3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th-TH" b="1" i="1" dirty="0" smtClean="0">
                <a:solidFill>
                  <a:srgbClr val="000000"/>
                </a:solidFill>
                <a:latin typeface="Angsana New" pitchFamily="18" charset="-34"/>
              </a:rPr>
              <a:t>	-</a:t>
            </a:r>
            <a:r>
              <a:rPr lang="en-US" b="1" i="1" dirty="0" err="1" smtClean="0">
                <a:solidFill>
                  <a:srgbClr val="000000"/>
                </a:solidFill>
                <a:latin typeface="Angsana New" pitchFamily="18" charset="-34"/>
              </a:rPr>
              <a:t>การสัมภาษณ์เป็นกลุ่ม</a:t>
            </a:r>
            <a:r>
              <a:rPr lang="en-US" b="1" i="1" dirty="0" smtClean="0">
                <a:solidFill>
                  <a:srgbClr val="000000"/>
                </a:solidFill>
                <a:latin typeface="Angsana New" pitchFamily="18" charset="-34"/>
              </a:rPr>
              <a:t> (Group Interview)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สามารถจำแนกข้อดี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และข้อเสีย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การเก็บข้อมูลโดยการสัมภาษณ์เป็นกลุ่ม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b="1" i="1" dirty="0" smtClean="0">
                <a:solidFill>
                  <a:srgbClr val="000000"/>
                </a:solidFill>
                <a:latin typeface="Angsana New" pitchFamily="18" charset="-34"/>
              </a:rPr>
              <a:t>1.2</a:t>
            </a:r>
            <a:r>
              <a:rPr lang="en-US" b="1" i="1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b="1" i="1" dirty="0" err="1" smtClean="0">
                <a:solidFill>
                  <a:srgbClr val="000000"/>
                </a:solidFill>
                <a:latin typeface="Angsana New" pitchFamily="18" charset="-34"/>
              </a:rPr>
              <a:t>การส่งแบบสอบถามทางไปรษณีย์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th-TH" b="1" dirty="0" smtClean="0">
                <a:solidFill>
                  <a:srgbClr val="000000"/>
                </a:solidFill>
                <a:latin typeface="Angsana New" pitchFamily="18" charset="-34"/>
              </a:rPr>
              <a:t>1.3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การสอบถามทางโทรศัพท์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เป็นการตอบจากการสำรวจคำถามด้วยวิธีการติดต่อกับผู้ตอบโดยทางโทรศัพท์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ประกอบด้วย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		*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การสัมภาษณ์ทางโทรศัพท์จากสำนักงานส่วนกลาง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	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		*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การสัมภาษณ์ทางโทรศัพท์โดยใช้คอมพิวเตอร์ช่วย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3333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5400" smtClean="0">
                <a:solidFill>
                  <a:srgbClr val="000000"/>
                </a:solidFill>
              </a:rPr>
              <a:t>วิธีการเก็บข้อมูลปฐมภูมิ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2.</a:t>
            </a:r>
            <a:r>
              <a:rPr lang="th-TH" sz="36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Angsana New" pitchFamily="18" charset="-34"/>
              </a:rPr>
              <a:t>วิธีการสังเกต</a:t>
            </a: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 (Observation)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3. </a:t>
            </a:r>
            <a:r>
              <a:rPr lang="en-US" sz="3600" b="1" dirty="0" err="1" smtClean="0">
                <a:solidFill>
                  <a:srgbClr val="000000"/>
                </a:solidFill>
                <a:latin typeface="Angsana New" pitchFamily="18" charset="-34"/>
              </a:rPr>
              <a:t>วิธีการทดลอง</a:t>
            </a: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 (Experiment)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) 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เป็นการลงมือปฏิบัติการอย่างหนึ่งอย่างใด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แล้วบันทึกผลที่เกิดจากการปฏิบัติการนั้นโดยตรง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3333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solidFill>
                  <a:srgbClr val="000000"/>
                </a:solidFill>
              </a:rPr>
              <a:t>วิธีการเก็บข้อมูลปฐมภูมิ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33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ปัญหาที่มักพบในการเก็บข้อมูล</a:t>
            </a:r>
            <a:r>
              <a:rPr lang="th-TH" smtClean="0"/>
              <a:t> 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i="1" dirty="0" smtClean="0">
                <a:solidFill>
                  <a:srgbClr val="000000"/>
                </a:solidFill>
                <a:latin typeface="Angsana New" pitchFamily="18" charset="-34"/>
              </a:rPr>
              <a:t>1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.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ปัญหาทางเทคนิค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(Technical Problems)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 แบ่งเป็น</a:t>
            </a: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Clr>
                <a:srgbClr val="CC6600"/>
              </a:buClr>
              <a:buFont typeface="Wingdings" pitchFamily="2" charset="2"/>
              <a:buChar char="§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แบบสอบถาม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รายการที่ถามมีความยาวเกินไป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		</a:t>
            </a:r>
            <a:endParaRPr lang="th-TH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Clr>
                <a:srgbClr val="CC6600"/>
              </a:buClr>
              <a:buFont typeface="Wingdings" pitchFamily="2" charset="2"/>
              <a:buChar char="§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ข้อคำถามไม่ชัดเจน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เข้าใจยาก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rgbClr val="CC6600"/>
              </a:buClr>
              <a:buFont typeface="Wingdings" pitchFamily="2" charset="2"/>
              <a:buChar char="§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ประชากรตัวอย่างที่มีลักษณะไม่เป็นไปตามเกณฑ์ที่กำหนด</a:t>
            </a: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Clr>
                <a:srgbClr val="CC6600"/>
              </a:buClr>
              <a:buFont typeface="Wingdings" pitchFamily="2" charset="2"/>
              <a:buChar char="§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การเก็บรวบรวมข้อมูลผิดเวลา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หรือฤดูกาล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rgbClr val="CC6600"/>
              </a:buClr>
              <a:buFont typeface="Wingdings" pitchFamily="2" charset="2"/>
              <a:buChar char="§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ไม่ได้รับความร่วมมือจากผู้เกี่ยวข้อง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rgbClr val="CC6600"/>
              </a:buClr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ความต้องการสิ่งแลกเปลี่ยนกับการให้ข้อมูลของผู้ตอบที่ถูกกำหนดให้ศึกษา </a:t>
            </a:r>
          </a:p>
          <a:p>
            <a:pPr eaLnBrk="1" hangingPunct="1">
              <a:lnSpc>
                <a:spcPct val="80000"/>
              </a:lnSpc>
              <a:buClr>
                <a:srgbClr val="CC6600"/>
              </a:buClr>
              <a:buFont typeface="Wingdings" pitchFamily="2" charset="2"/>
              <a:buChar char="§"/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พื้นที่ที่กำหนดเพื่อการวิจัยห่างไกลเกินไป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rgbClr val="CC6600"/>
              </a:buClr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ข้อคำถามและแบบสอบถามไม่มีความถูกต้องหรือการเลือกตัวอย่างไม่ถูกต้อง </a:t>
            </a:r>
          </a:p>
          <a:p>
            <a:pPr eaLnBrk="1" hangingPunct="1">
              <a:lnSpc>
                <a:spcPct val="80000"/>
              </a:lnSpc>
              <a:buClr>
                <a:srgbClr val="CC6600"/>
              </a:buClr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การตีความหมายหรือการแปลความจากคำตอบของผู้ถูกถามเกิดความคลาดเคลื่อน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1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1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i="1" dirty="0" smtClean="0">
                <a:solidFill>
                  <a:srgbClr val="000000"/>
                </a:solidFill>
              </a:rPr>
              <a:t>2</a:t>
            </a:r>
            <a:r>
              <a:rPr lang="en-US" sz="2800" i="1" dirty="0" smtClean="0">
                <a:solidFill>
                  <a:srgbClr val="000000"/>
                </a:solidFill>
                <a:latin typeface="Angsana New" pitchFamily="18" charset="-34"/>
              </a:rPr>
              <a:t>. </a:t>
            </a:r>
            <a:r>
              <a:rPr lang="en-US" sz="2800" i="1" dirty="0" err="1" smtClean="0">
                <a:solidFill>
                  <a:srgbClr val="000000"/>
                </a:solidFill>
                <a:latin typeface="Angsana New" pitchFamily="18" charset="-34"/>
              </a:rPr>
              <a:t>ปัญหาทางด้านบุคคล</a:t>
            </a:r>
            <a:r>
              <a:rPr lang="en-US" sz="2800" i="1" dirty="0" smtClean="0">
                <a:solidFill>
                  <a:srgbClr val="000000"/>
                </a:solidFill>
                <a:latin typeface="Angsana New" pitchFamily="18" charset="-34"/>
              </a:rPr>
              <a:t> (Personal Problems)</a:t>
            </a:r>
            <a:endParaRPr lang="en-US" sz="2800" b="1" i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2800" b="1" i="1" dirty="0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  <a:r>
              <a:rPr lang="en-US" sz="2800" b="1" i="1" dirty="0" smtClean="0">
                <a:solidFill>
                  <a:srgbClr val="000000"/>
                </a:solidFill>
                <a:latin typeface="Angsana New" pitchFamily="18" charset="-34"/>
              </a:rPr>
              <a:t>2.1ปัญหาเกี่ยวกับตัวผู้เก็บรวบรวมข้อมูล</a:t>
            </a: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อุปสรรคเกี่ยวกับภาษาและวัฒนธรรมที่แตกต่างกัน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ผู้ทำวิจัยมีเวลาจำกัดในการทำวิจัย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การผู้วิจัยไม่สามารถทำการรวบรวมข้อมูลได้เอง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การที่ต้องถามคำถามชุดเดิมซ้ำแล้วซ้ำเล่า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ในหลายๆกรณีเช่นกันที่ผู้รวบรวมข้อมูลไม่มีความรู้เพียงพอ</a:t>
            </a:r>
            <a:endParaRPr lang="th-TH" sz="28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การให้ความสนใจเฉพาะกลุ่มตัวอย่างที่ตนรู้จัก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คุ้นเคยหรือแม้แต่การถามเพื่อรวบรวมข้อมูลจากประชากรอื่นทดแทนย่อม</a:t>
            </a:r>
            <a:endParaRPr lang="en-US" sz="2800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33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800" smtClean="0">
                <a:solidFill>
                  <a:srgbClr val="000000"/>
                </a:solidFill>
              </a:rPr>
              <a:t>ปัญหาที่มักพบในการเก็บข้อมูล</a:t>
            </a:r>
            <a:r>
              <a:rPr lang="th-TH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 eaLnBrk="1" hangingPunct="1">
              <a:buFontTx/>
              <a:buNone/>
              <a:defRPr/>
            </a:pPr>
            <a:r>
              <a:rPr lang="th-TH" sz="3200" b="1" i="1" dirty="0" smtClean="0">
                <a:solidFill>
                  <a:srgbClr val="000000"/>
                </a:solidFill>
                <a:latin typeface="Angsana New" pitchFamily="18" charset="-34"/>
              </a:rPr>
              <a:t>2.2ปัญหาเกี่ยวกับผู้ให้ข้อมูลหรือผู้ตอบ</a:t>
            </a:r>
            <a:endParaRPr lang="en-US" sz="32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609600" indent="-609600" eaLnBrk="1" hangingPunct="1">
              <a:buClr>
                <a:srgbClr val="33CC33"/>
              </a:buClr>
              <a:buFont typeface="Wingdings" pitchFamily="2" charset="2"/>
              <a:buChar char="Ø"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ข้อจำกัดด้านความรู้และความสามารถในการอ่านและการเขียนของผู้ตอบ หรือผู้ให้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marL="609600" indent="-609600" eaLnBrk="1" hangingPunct="1">
              <a:buClr>
                <a:srgbClr val="33CC33"/>
              </a:buClr>
              <a:buFont typeface="Wingdings" pitchFamily="2" charset="2"/>
              <a:buChar char="Ø"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ผู้ตอบไม่ให้ความร่วมมือ </a:t>
            </a:r>
          </a:p>
          <a:p>
            <a:pPr marL="609600" indent="-609600" eaLnBrk="1" hangingPunct="1">
              <a:buClr>
                <a:srgbClr val="33CC33"/>
              </a:buClr>
              <a:buFont typeface="Wingdings" pitchFamily="2" charset="2"/>
              <a:buChar char="Ø"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ผู้ตอบอาจให้ข้อมูลที่บิดเบือนไปจากความจริง </a:t>
            </a:r>
          </a:p>
          <a:p>
            <a:pPr marL="609600" indent="-609600" eaLnBrk="1" hangingPunct="1">
              <a:buClr>
                <a:srgbClr val="33CC33"/>
              </a:buClr>
              <a:buFont typeface="Wingdings" pitchFamily="2" charset="2"/>
              <a:buChar char="Ø"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ผู้ตอบไม่มีคุณสมบัติหรือคุณลักษณะตามที่ผู้วิจัยกำหนดศึกษา</a:t>
            </a:r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33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ปัญหาที่มักพบในการเก็บข้อมูล</a:t>
            </a:r>
            <a:r>
              <a:rPr lang="th-TH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33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800" smtClean="0">
                <a:solidFill>
                  <a:srgbClr val="000000"/>
                </a:solidFill>
              </a:rPr>
              <a:t>ข้อเสนอแนะในการเก็บรวบรวม</a:t>
            </a:r>
            <a:r>
              <a:rPr lang="en-US" smtClean="0"/>
              <a:t> </a:t>
            </a:r>
            <a:endParaRPr lang="th-TH" smtClean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แบบสอบถาม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ควรประกอบด้วย</a:t>
            </a:r>
            <a:endParaRPr lang="th-TH" sz="36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		-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รายการถามและแบบนำสัมภาษณ์ต้องมีความกะทัดรัด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ชัดเจน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เข้าใจง่าย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และไม่กำกวมหรือตีความได้หลายนัย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defRPr/>
            </a:pP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สิ่งที่ต้องการเก็บรวบรวมควรจัดไว้เป็นหมวดหมู่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defRPr/>
            </a:pP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เครื่องมือที่ใช้ควรมี</a:t>
            </a:r>
            <a:r>
              <a:rPr lang="en-US" sz="3600" b="1" i="1" dirty="0" err="1" smtClean="0">
                <a:solidFill>
                  <a:srgbClr val="000000"/>
                </a:solidFill>
                <a:latin typeface="Angsana New" pitchFamily="18" charset="-34"/>
              </a:rPr>
              <a:t>การทดสอบล่วงหน้าก่อน</a:t>
            </a:r>
            <a:r>
              <a:rPr lang="en-US" sz="3600" b="1" i="1" dirty="0" smtClean="0">
                <a:solidFill>
                  <a:srgbClr val="000000"/>
                </a:solidFill>
                <a:latin typeface="Angsana New" pitchFamily="18" charset="-34"/>
              </a:rPr>
              <a:t> (Pre-Test)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defRPr/>
            </a:pP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คำถามทุกข้อต้องสร้างให้สอดคล้องกับวัตถุประสงค์ของการวิจัย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33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solidFill>
                  <a:srgbClr val="000000"/>
                </a:solidFill>
                <a:latin typeface="Angsana New" pitchFamily="18" charset="-34"/>
              </a:rPr>
              <a:t>การบริหารงานภาคสนาม (Field Operation)</a:t>
            </a:r>
            <a:r>
              <a:rPr lang="en-US" sz="4000" smtClean="0"/>
              <a:t> 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i="1" dirty="0" err="1" smtClean="0">
                <a:solidFill>
                  <a:srgbClr val="000000"/>
                </a:solidFill>
              </a:rPr>
              <a:t>ในการบริหารงานภาคสนาม</a:t>
            </a:r>
            <a:r>
              <a:rPr lang="en-US" sz="3600" b="1" i="1" dirty="0" smtClean="0">
                <a:solidFill>
                  <a:srgbClr val="000000"/>
                </a:solidFill>
              </a:rPr>
              <a:t> </a:t>
            </a:r>
            <a:r>
              <a:rPr lang="en-US" sz="3600" b="1" i="1" dirty="0" err="1" smtClean="0">
                <a:solidFill>
                  <a:srgbClr val="000000"/>
                </a:solidFill>
              </a:rPr>
              <a:t>ประกอบด้วย</a:t>
            </a:r>
            <a:endParaRPr lang="th-TH" sz="3600" b="1" i="1" dirty="0" smtClean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th-TH" b="1" i="1" dirty="0" smtClean="0">
                <a:solidFill>
                  <a:srgbClr val="000000"/>
                </a:solidFill>
              </a:rPr>
              <a:t>		*</a:t>
            </a:r>
            <a:r>
              <a:rPr lang="en-US" b="1" i="1" dirty="0" err="1" smtClean="0">
                <a:solidFill>
                  <a:srgbClr val="000000"/>
                </a:solidFill>
              </a:rPr>
              <a:t>การเตรียมงาน</a:t>
            </a:r>
            <a:r>
              <a:rPr lang="en-US" b="1" i="1" dirty="0" smtClean="0">
                <a:solidFill>
                  <a:srgbClr val="000000"/>
                </a:solidFill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</a:rPr>
              <a:t>คือ</a:t>
            </a:r>
            <a:r>
              <a:rPr lang="en-US" b="1" i="1" dirty="0" smtClean="0">
                <a:solidFill>
                  <a:srgbClr val="000000"/>
                </a:solidFill>
              </a:rPr>
              <a:t> การเตรียมพนักงานเก็บข้อมูลให้พร้อมที่จะออกไปปฏิบัติงานเก็บข้อมูล </a:t>
            </a:r>
            <a:endParaRPr lang="th-TH" b="1" i="1" dirty="0" smtClean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th-TH" b="1" i="1" dirty="0" smtClean="0">
                <a:solidFill>
                  <a:srgbClr val="000000"/>
                </a:solidFill>
              </a:rPr>
              <a:t>		*</a:t>
            </a:r>
            <a:r>
              <a:rPr lang="en-US" b="1" i="1" dirty="0" err="1" smtClean="0">
                <a:solidFill>
                  <a:srgbClr val="000000"/>
                </a:solidFill>
              </a:rPr>
              <a:t>การควบคุมงาน</a:t>
            </a:r>
            <a:r>
              <a:rPr lang="th-TH" b="1" i="1" dirty="0" smtClean="0">
                <a:solidFill>
                  <a:srgbClr val="000000"/>
                </a:solidFill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</a:rPr>
              <a:t>คือ</a:t>
            </a:r>
            <a:r>
              <a:rPr lang="en-US" b="1" i="1" dirty="0" smtClean="0">
                <a:solidFill>
                  <a:srgbClr val="000000"/>
                </a:solidFill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</a:rPr>
              <a:t>การแบ่งงาน</a:t>
            </a:r>
            <a:r>
              <a:rPr lang="en-US" b="1" i="1" dirty="0" smtClean="0">
                <a:solidFill>
                  <a:srgbClr val="000000"/>
                </a:solidFill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</a:rPr>
              <a:t>มอบหมายงานใหม่</a:t>
            </a:r>
            <a:r>
              <a:rPr lang="en-US" b="1" i="1" dirty="0" smtClean="0">
                <a:solidFill>
                  <a:srgbClr val="000000"/>
                </a:solidFill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</a:rPr>
              <a:t>ติดตามผลให้การช่วยเหลือแก้ปัญหาต่างๆ</a:t>
            </a:r>
            <a:r>
              <a:rPr lang="en-US" b="1" i="1" dirty="0" smtClean="0">
                <a:solidFill>
                  <a:srgbClr val="000000"/>
                </a:solidFill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33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000000"/>
                </a:solidFill>
              </a:rPr>
              <a:t>คุณสมบัติของพนักงานเก็บข้อมูล</a:t>
            </a:r>
            <a:r>
              <a:rPr lang="en-US" smtClean="0"/>
              <a:t> </a:t>
            </a:r>
            <a:endParaRPr lang="th-TH" smtClean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th-TH" sz="2800" dirty="0" smtClean="0"/>
              <a:t> </a:t>
            </a: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อายุ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 ควรมีความเหมาะสมและมากพอที่จะพูดคุยกับผู้อื่นได้เข้าใจ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 เพศ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 แล้วแต่ลักษณะและสถานที่ในการเก็บข้อมูล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มีความรู้เฉพาะสาขาวิชา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ขึ้นอยู่กับลักษณะของข้อมูล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มีความประณีต รอบครอบ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 ถี่ถ้วนในการทำงาน 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บุคลิกภาพ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 ท่าที น่าเชื่อถือ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ซื่อสัตย์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สติปัญญา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 เฉลียวฉลาด มีไหวพริบ  แก้ปัญหาเฉพาะหน้าได้ดี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 อดทน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 เต็มใจปฏิบัติงานนอกสถานที่ 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มีความสามารถในการปรับตัว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33CC33"/>
              </a:buClr>
              <a:buFont typeface="Wingdings" pitchFamily="2" charset="2"/>
              <a:buChar char="ü"/>
              <a:defRPr/>
            </a:pP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มีประสบการณ์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ยิ่งดี จะได้ไม่ต้องเสียเวลาอบรม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6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6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33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5400" smtClean="0">
                <a:solidFill>
                  <a:srgbClr val="000000"/>
                </a:solidFill>
              </a:rPr>
              <a:t>การจัดการงานสนาม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ln w="76200" cmpd="tri">
            <a:solidFill>
              <a:srgbClr val="3333FF"/>
            </a:solidFill>
          </a:ln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1.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จัดประชุมสรุปสำหรับผู้เสริมที่มีประสบการณ์แก่ผู้สัมภาษณ์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2.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จัดฝึกอบรมเพื่อหลีกเลี่ยงความผิดพลาดในกระบวนการคัดเลือกตัวอย่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าง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3.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ควบคุมดูแลพนักงานภาคสนาม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4.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ตรวจสอบการเลือกหรือสุ่มตัวอย่าง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5.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สัมภาษณ์บุคคลที่ถูกต้องเหมาะสม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6.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หลีกเลี่ยงไม่ให้เกิดการโกงของผู้ถูกสัมภาษณ์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7. 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พิสูจน์โดยการสัมภาษณ์ซ้ำ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</a:rPr>
              <a:t>ผู้ทำวิจัยจึงควรต้องตอบคำถามต่อไปนี้เสียก่อน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th-TH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th-TH" sz="3600" b="1" dirty="0" smtClean="0">
                <a:solidFill>
                  <a:srgbClr val="000000"/>
                </a:solidFill>
              </a:rPr>
              <a:t>ใคร </a:t>
            </a:r>
            <a:r>
              <a:rPr lang="en-US" sz="3600" b="1" dirty="0" smtClean="0">
                <a:solidFill>
                  <a:srgbClr val="000000"/>
                </a:solidFill>
              </a:rPr>
              <a:t>?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endParaRPr lang="th-TH" sz="36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3600" dirty="0" smtClean="0">
                <a:solidFill>
                  <a:srgbClr val="000000"/>
                </a:solidFill>
              </a:rPr>
              <a:t>		</a:t>
            </a:r>
            <a:r>
              <a:rPr lang="th-TH" sz="3600" b="1" dirty="0" smtClean="0">
                <a:solidFill>
                  <a:srgbClr val="000000"/>
                </a:solidFill>
              </a:rPr>
              <a:t>ทำไม</a:t>
            </a:r>
            <a:r>
              <a:rPr lang="en-US" sz="3600" b="1" dirty="0" smtClean="0">
                <a:solidFill>
                  <a:srgbClr val="000000"/>
                </a:solidFill>
              </a:rPr>
              <a:t> ?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endParaRPr lang="th-TH" sz="36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3600" b="1" dirty="0" smtClean="0">
                <a:solidFill>
                  <a:srgbClr val="000000"/>
                </a:solidFill>
              </a:rPr>
              <a:t>			อย่างไร </a:t>
            </a:r>
            <a:r>
              <a:rPr lang="en-US" sz="3600" b="1" dirty="0" smtClean="0">
                <a:solidFill>
                  <a:srgbClr val="000000"/>
                </a:solidFill>
              </a:rPr>
              <a:t>?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endParaRPr lang="th-TH" sz="36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3600" b="1" dirty="0" smtClean="0">
                <a:solidFill>
                  <a:srgbClr val="000000"/>
                </a:solidFill>
              </a:rPr>
              <a:t>				อะไร </a:t>
            </a:r>
            <a:r>
              <a:rPr lang="en-US" sz="3600" b="1" dirty="0" smtClean="0">
                <a:solidFill>
                  <a:srgbClr val="000000"/>
                </a:solidFill>
              </a:rPr>
              <a:t>?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endParaRPr lang="th-TH" sz="36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3600" b="1" dirty="0" smtClean="0">
                <a:solidFill>
                  <a:srgbClr val="000000"/>
                </a:solidFill>
              </a:rPr>
              <a:t>					เมื่อไร </a:t>
            </a:r>
            <a:r>
              <a:rPr lang="en-US" sz="3600" b="1" dirty="0" smtClean="0">
                <a:solidFill>
                  <a:srgbClr val="000000"/>
                </a:solidFill>
              </a:rPr>
              <a:t>?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endParaRPr lang="th-TH" sz="36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th-TH" sz="3600" b="1" dirty="0" smtClean="0">
                <a:solidFill>
                  <a:srgbClr val="000000"/>
                </a:solidFill>
              </a:rPr>
              <a:t>						ความสม่ำเสมอ </a:t>
            </a:r>
            <a:r>
              <a:rPr lang="en-US" sz="3600" b="1" dirty="0" smtClean="0">
                <a:solidFill>
                  <a:srgbClr val="000000"/>
                </a:solidFill>
              </a:rPr>
              <a:t>?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endParaRPr lang="th-TH" sz="3600" dirty="0" smtClean="0">
              <a:solidFill>
                <a:srgbClr val="00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rgbClr val="FFCC00"/>
          </a:fgClr>
          <a:bgClr>
            <a:schemeClr val="tx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5654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th-TH" sz="6000" b="1" smtClean="0">
                <a:solidFill>
                  <a:srgbClr val="000000"/>
                </a:solidFill>
                <a:latin typeface="Angsana New" pitchFamily="18" charset="-34"/>
              </a:rPr>
              <a:t>การเก็บรวบรวมข้อมูล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4663"/>
            <a:ext cx="6870700" cy="939800"/>
          </a:xfrm>
        </p:spPr>
        <p:txBody>
          <a:bodyPr/>
          <a:lstStyle/>
          <a:p>
            <a:r>
              <a:rPr lang="th-TH" sz="4000" b="1" i="1">
                <a:solidFill>
                  <a:srgbClr val="000000"/>
                </a:solidFill>
              </a:rPr>
              <a:t>ข้อดีของการใช้ข้อมูลปฐมภูมิ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696200" cy="4103687"/>
          </a:xfrm>
        </p:spPr>
        <p:txBody>
          <a:bodyPr/>
          <a:lstStyle/>
          <a:p>
            <a:pPr algn="thaiDist"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1. โอกาสในการได้รับข้อมูลมีมาก เพราะว่าผู้วิจัยสามารถที่จะใช้การสังเกต การสำรวจ และการทดลอง เพื่อเก็บเอาข้อมูลมา แต่ถ้าเป็นข้อมูลทุติยภูมิผู้วิจัยจะได้ข้อมูล เฉพาะแต่ที่มีเท่านั้น</a:t>
            </a:r>
          </a:p>
          <a:p>
            <a:pPr algn="thaiDist"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2. ความคล่องตัวในการเก็บข้อมูล เพราะว่าแหล่งข้อมูลปฐมภูมิมีอยู่โดยทั่วไปตั้งแต่ที่เป็นองค์การหรือหน่วยงาน คนกลางในช่องทางการตลาด ลูกค้าหรือผู้บริโภคทั่วไปและผู้แข่งขันของกิจการ</a:t>
            </a:r>
          </a:p>
          <a:p>
            <a:pPr algn="thaiDist">
              <a:buFontTx/>
              <a:buNone/>
            </a:pPr>
            <a:r>
              <a:rPr lang="th-TH" sz="2800" dirty="0">
                <a:solidFill>
                  <a:srgbClr val="000000"/>
                </a:solidFill>
              </a:rPr>
              <a:t>		3. ข้อมูลที่ตรงกับโครงการวิจัย เพราะว่าผู้วิจัยสามารถที่จะเลือกแหล่งข้อมูลและใช้เครื่องมือหรือแบบเก็บข้อมูลที่ตรงกับเรื่องที่ทำวิจัยได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14388" y="427038"/>
            <a:ext cx="5735637" cy="984250"/>
          </a:xfrm>
        </p:spPr>
        <p:txBody>
          <a:bodyPr/>
          <a:lstStyle/>
          <a:p>
            <a:r>
              <a:rPr lang="th-TH" sz="4000" b="1" i="1" dirty="0">
                <a:solidFill>
                  <a:srgbClr val="000000"/>
                </a:solidFill>
              </a:rPr>
              <a:t>ข้อจำกัดของข้อมูลปฐมภูมิ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1628775"/>
            <a:ext cx="7197725" cy="3816350"/>
          </a:xfrm>
        </p:spPr>
        <p:txBody>
          <a:bodyPr/>
          <a:lstStyle/>
          <a:p>
            <a:pPr algn="thaiDist">
              <a:lnSpc>
                <a:spcPct val="80000"/>
              </a:lnSpc>
              <a:buFontTx/>
              <a:buNone/>
            </a:pPr>
            <a:r>
              <a:rPr lang="th-TH" sz="2000" dirty="0">
                <a:solidFill>
                  <a:srgbClr val="000000"/>
                </a:solidFill>
              </a:rPr>
              <a:t>	</a:t>
            </a:r>
            <a:r>
              <a:rPr lang="th-TH" dirty="0">
                <a:solidFill>
                  <a:srgbClr val="000000"/>
                </a:solidFill>
              </a:rPr>
              <a:t>1. เสียค่าใช้จ่ายสูง เพราะว่าผู้วิจัยจะต้องจ้างพนักงานเก็บรวบรวมข้อมูลไปเก็บข้อมูลโดยวิธีสังเกต การสำรวจ การทดลอง ค่าใช้จ่ายในการเดินทางของพนักงาน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2. การกำหนดแหล่งข้อมูลปฐมภูมิ เพราะข้อมูลปฐมภูมิมีอยู่โดยทั่วไปในท้องตลาดจึงอาจมีปัญหาในการกำหนดแหล่งข้อมูลที่ถูกต้องกับเรื่องที่ทำวิจัยได้</a:t>
            </a:r>
          </a:p>
          <a:p>
            <a:pPr algn="thaiDist">
              <a:lnSpc>
                <a:spcPct val="8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3. ใช้ระยะเวลาในการเก็บข้อมูล ข้อมูลปฐมภูมิเป็นข้อมูลที่ยังไม่มีการเก็บรวบรวม เพื่อทำการวิเคราะห์แต่อย่างใด ต่างกับข้อมูลทุติยภูมิที่จัดเก็บหรือวิเคราะห์เอาไว้อย่างเรียบร้อยแล้ว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4" y="214290"/>
            <a:ext cx="6870700" cy="1095375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000" b="1" i="1" dirty="0">
                <a:solidFill>
                  <a:srgbClr val="000000"/>
                </a:solidFill>
              </a:rPr>
              <a:t>ข้อมูลทุติยภูมิ </a:t>
            </a:r>
            <a:r>
              <a:rPr lang="en-US" sz="4000" b="1" i="1" dirty="0">
                <a:solidFill>
                  <a:srgbClr val="000000"/>
                </a:solidFill>
                <a:latin typeface="Angsana New" pitchFamily="18" charset="-34"/>
              </a:rPr>
              <a:t>(Secondary Data)</a:t>
            </a:r>
            <a:endParaRPr lang="th-TH" sz="4000" b="1" i="1" dirty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thaiDist">
              <a:lnSpc>
                <a:spcPct val="90000"/>
              </a:lnSpc>
            </a:pPr>
            <a:r>
              <a:rPr lang="th-TH" dirty="0">
                <a:solidFill>
                  <a:srgbClr val="000000"/>
                </a:solidFill>
              </a:rPr>
              <a:t>คือ ข้อมูลที่อยู่ในลักษณะของเอกสารต่างๆที่มีบุคคลอื่นหรือหน่วยงานอื่นๆได้เก็บรวบรวมไว้แล้ว เช่น สถิติข้อมูลทางการผลิต รายงานของการวิเคราะห์ ผลงานวิจัย หรือตำราทางวิชาการต่างๆ การวิจัยที่สามารถใช้ข้อมูลทุติยภูมิได้ย่อมสะดวกประหยัดเวลา และค่าใช้จ่ายมากกว่าการใช้ข้อมูลปฐมภูมิ แต่มักจะเป็นข้อมูลไม่เป็นปัจจุบันทันด่วนนัก ไม่เหมือนกับข้อมูลสนาม ซึ่งการใช้ข้อมูลทุติยภูมิจะเป็นทางเลือกสุดท้ายในการเลือกวิธีการเก็บรวบรวมข้อมูลเพื่อการวิจัย</a:t>
            </a:r>
            <a:r>
              <a:rPr lang="en-US" dirty="0">
                <a:solidFill>
                  <a:srgbClr val="000000"/>
                </a:solidFill>
              </a:rPr>
              <a:t> </a:t>
            </a:r>
            <a:endParaRPr lang="th-TH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b="1" i="1">
                <a:solidFill>
                  <a:srgbClr val="000000"/>
                </a:solidFill>
              </a:rPr>
              <a:t>แหล่งที่มาของข้อมูลทุติยภูมิ </a:t>
            </a:r>
            <a:r>
              <a:rPr lang="en-US" sz="4000" b="1" i="1">
                <a:solidFill>
                  <a:srgbClr val="000000"/>
                </a:solidFill>
              </a:rPr>
              <a:t/>
            </a:r>
            <a:br>
              <a:rPr lang="en-US" sz="4000" b="1" i="1">
                <a:solidFill>
                  <a:srgbClr val="000000"/>
                </a:solidFill>
              </a:rPr>
            </a:br>
            <a:r>
              <a:rPr lang="en-US" sz="4000" b="1" i="1">
                <a:solidFill>
                  <a:srgbClr val="000000"/>
                </a:solidFill>
                <a:latin typeface="Angsana New" pitchFamily="18" charset="-34"/>
              </a:rPr>
              <a:t>(Secondary Data Sources)</a:t>
            </a:r>
            <a:r>
              <a:rPr lang="en-US">
                <a:solidFill>
                  <a:srgbClr val="000000"/>
                </a:solidFill>
              </a:rPr>
              <a:t> </a:t>
            </a:r>
            <a:endParaRPr lang="th-TH">
              <a:solidFill>
                <a:srgbClr val="000000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192588"/>
          </a:xfrm>
        </p:spPr>
        <p:txBody>
          <a:bodyPr/>
          <a:lstStyle/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แหล่งทุติยภูมิ คือแหล่งข้อมูล ซึ่งถ่ายทอดมาจากแหล่งต้นตอหรือแหล่งปฐมภูมิ แบ่งออกได้ 2 แหล่งใหญ่ คือ</a:t>
            </a:r>
          </a:p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	1. ข้อมูลจากภายในองค์การ </a:t>
            </a:r>
            <a:r>
              <a:rPr lang="en-US" dirty="0">
                <a:solidFill>
                  <a:srgbClr val="000000"/>
                </a:solidFill>
                <a:latin typeface="Angsana New" pitchFamily="18" charset="-34"/>
              </a:rPr>
              <a:t>(Internal Data Sources)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th-TH" dirty="0">
                <a:solidFill>
                  <a:srgbClr val="000000"/>
                </a:solidFill>
              </a:rPr>
              <a:t>คือข้อมูลที่ก่อให้เกิดขึ้นภายในกิจการ เพื่อให้นักวิจัยใช้ในการดำเนินงานถือว่าเป็นข้อมูลภายใน</a:t>
            </a:r>
          </a:p>
          <a:p>
            <a:pPr algn="thaiDist"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	2. ข้อมูลจากองค์กรภายนอก </a:t>
            </a:r>
            <a:r>
              <a:rPr lang="en-US" dirty="0">
                <a:solidFill>
                  <a:srgbClr val="000000"/>
                </a:solidFill>
                <a:latin typeface="Angsana New" pitchFamily="18" charset="-34"/>
              </a:rPr>
              <a:t>(External Data Sources)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th-TH" dirty="0">
                <a:solidFill>
                  <a:srgbClr val="000000"/>
                </a:solidFill>
              </a:rPr>
              <a:t>คือข้อมูลที่อยู่ภายนอกกิจการซึ่งมีอยู่มากมายหลายแห่ง และเป็นเรื่องที่ยุ่งยากกว่าการเก็บข้อมูลภายในกิจการ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35038" y="336550"/>
            <a:ext cx="5735637" cy="1381125"/>
          </a:xfrm>
        </p:spPr>
        <p:txBody>
          <a:bodyPr/>
          <a:lstStyle/>
          <a:p>
            <a:r>
              <a:rPr lang="th-TH" sz="4000" b="1" i="1">
                <a:solidFill>
                  <a:srgbClr val="000000"/>
                </a:solidFill>
              </a:rPr>
              <a:t>ข้อดีของการใช้ข้อมูลทุติยภูมิ</a:t>
            </a:r>
            <a:r>
              <a:rPr lang="th-TH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486650" cy="4103687"/>
          </a:xfrm>
        </p:spPr>
        <p:txBody>
          <a:bodyPr/>
          <a:lstStyle/>
          <a:p>
            <a:pPr algn="thaiDist">
              <a:lnSpc>
                <a:spcPct val="9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1. ข้อดีของการใช้ข้อมูลภายในกิจการ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	1.1 ความสะดวกรวดเร็ว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	1.2 ความเชื่อถือได้ ถือว่าข้อมูลภายในกิจการมีความน่าเชื่อถือสูงมาก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2. ข้อดีของการใช้ข้อมูลภายนอกกิจการ ซึ่งมีดังนี้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	2.1 ความประหยัด ช่วยประหยัดเวลาและเงินทุน</a:t>
            </a:r>
          </a:p>
          <a:p>
            <a:pPr algn="thaiDist">
              <a:lnSpc>
                <a:spcPct val="90000"/>
              </a:lnSpc>
              <a:buFontTx/>
              <a:buNone/>
            </a:pPr>
            <a:r>
              <a:rPr lang="th-TH" dirty="0">
                <a:solidFill>
                  <a:srgbClr val="000000"/>
                </a:solidFill>
              </a:rPr>
              <a:t>		2.2 ความครอบคลุมปัญหา มีบางกรณีที่ผู้วิจัยไม่สามารถจะเก็บข้อมูลปฐมภูมิให้ตรงกับความต้องการได้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800" smtClean="0">
                <a:solidFill>
                  <a:srgbClr val="000000"/>
                </a:solidFill>
              </a:rPr>
              <a:t>ลักษณะของข้อมูล</a:t>
            </a:r>
            <a:r>
              <a:rPr lang="th-TH" smtClean="0"/>
              <a:t> 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000" dirty="0" smtClean="0">
                <a:solidFill>
                  <a:srgbClr val="000000"/>
                </a:solidFill>
              </a:rPr>
              <a:t>ข้อเท็จจริง </a:t>
            </a:r>
          </a:p>
          <a:p>
            <a:pPr eaLnBrk="1" hangingPunct="1">
              <a:defRPr/>
            </a:pPr>
            <a:r>
              <a:rPr lang="th-TH" sz="4000" dirty="0" smtClean="0">
                <a:solidFill>
                  <a:srgbClr val="000000"/>
                </a:solidFill>
              </a:rPr>
              <a:t>ความคิดเห็น ความรู้สึก ความเชื่อ ทัศนคติ </a:t>
            </a:r>
          </a:p>
          <a:p>
            <a:pPr eaLnBrk="1" hangingPunct="1">
              <a:defRPr/>
            </a:pPr>
            <a:r>
              <a:rPr lang="th-TH" sz="4000" dirty="0" smtClean="0">
                <a:solidFill>
                  <a:srgbClr val="000000"/>
                </a:solidFill>
              </a:rPr>
              <a:t>เหตุผล </a:t>
            </a:r>
          </a:p>
          <a:p>
            <a:pPr eaLnBrk="1" hangingPunct="1">
              <a:defRPr/>
            </a:pPr>
            <a:r>
              <a:rPr lang="th-TH" sz="4000" dirty="0" smtClean="0">
                <a:solidFill>
                  <a:srgbClr val="000000"/>
                </a:solidFill>
              </a:rPr>
              <a:t>พฤติกรรม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endParaRPr lang="th-TH" sz="40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800" smtClean="0">
                <a:solidFill>
                  <a:srgbClr val="000000"/>
                </a:solidFill>
                <a:latin typeface="Angsana New" pitchFamily="18" charset="-34"/>
              </a:rPr>
              <a:t>ข้อมูลจะแบ่งออกเป็น </a:t>
            </a:r>
            <a:r>
              <a:rPr lang="en-US" sz="4800" smtClean="0">
                <a:solidFill>
                  <a:srgbClr val="000000"/>
                </a:solidFill>
                <a:latin typeface="Angsana New" pitchFamily="18" charset="-34"/>
              </a:rPr>
              <a:t>2</a:t>
            </a:r>
            <a:r>
              <a:rPr lang="th-TH" sz="4800" smtClean="0">
                <a:solidFill>
                  <a:srgbClr val="000000"/>
                </a:solidFill>
                <a:latin typeface="Angsana New" pitchFamily="18" charset="-34"/>
              </a:rPr>
              <a:t> ประเภทหลัก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i="1" dirty="0" err="1" smtClean="0">
                <a:solidFill>
                  <a:srgbClr val="3333FF"/>
                </a:solidFill>
                <a:latin typeface="Angsana New" pitchFamily="18" charset="-34"/>
              </a:rPr>
              <a:t>ข้อมูลปฐมภูมิ</a:t>
            </a:r>
            <a:r>
              <a:rPr lang="en-US" sz="3600" b="1" i="1" dirty="0" smtClean="0">
                <a:solidFill>
                  <a:srgbClr val="3333FF"/>
                </a:solidFill>
                <a:latin typeface="Angsana New" pitchFamily="18" charset="-34"/>
              </a:rPr>
              <a:t> (Primary Data)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เป็นข้อมูลที่อยู่ในลักษณะของคำตอบ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ข้อเท็จจริงและความคิดเห็นที่รวบรวมได้จากกลุ่มตัวอย่างที่เป็นตัวแทนของประชากรที่ศึกษาหรือจากทั้งประชากรโดยตรง </a:t>
            </a:r>
          </a:p>
          <a:p>
            <a:pPr eaLnBrk="1" hangingPunct="1">
              <a:defRPr/>
            </a:pPr>
            <a:r>
              <a:rPr lang="en-US" sz="3600" b="1" i="1" dirty="0" err="1" smtClean="0">
                <a:solidFill>
                  <a:srgbClr val="3333FF"/>
                </a:solidFill>
                <a:latin typeface="Angsana New" pitchFamily="18" charset="-34"/>
              </a:rPr>
              <a:t>ข้อมูลทุติยภูมิ</a:t>
            </a:r>
            <a:r>
              <a:rPr lang="en-US" sz="3600" b="1" i="1" dirty="0" smtClean="0">
                <a:solidFill>
                  <a:srgbClr val="3333FF"/>
                </a:solidFill>
                <a:latin typeface="Angsana New" pitchFamily="18" charset="-34"/>
              </a:rPr>
              <a:t> (Secondary Data)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เป็นข้อมูลที่อยู่ในลักษณะของเอกสาร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ข้อเท็จจริงต่างๆ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ที่บุคคลอื่น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หรือหน่วยงานอื่นๆ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ได้ทำการเก็บรวบรวมไว้แล้วในสื่อต่าง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ๆ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800" smtClean="0">
                <a:solidFill>
                  <a:srgbClr val="000000"/>
                </a:solidFill>
              </a:rPr>
              <a:t>แหล่งที่มาของข้อมูลตามประเภทของข้อมูล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ln cap="flat">
            <a:solidFill>
              <a:srgbClr val="33CC33"/>
            </a:solidFill>
            <a:prstDash val="lgDashDot"/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1. </a:t>
            </a:r>
            <a:r>
              <a:rPr lang="en-US" b="1" dirty="0" err="1" smtClean="0">
                <a:solidFill>
                  <a:srgbClr val="000000"/>
                </a:solidFill>
                <a:latin typeface="Angsana New" pitchFamily="18" charset="-34"/>
              </a:rPr>
              <a:t>แหล่งปฐมภูมิ</a:t>
            </a: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 (Primary Sources)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แหล่งต้นตอของข้อมูล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defRPr/>
            </a:pP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ลูกค้า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(Customers) </a:t>
            </a:r>
          </a:p>
          <a:p>
            <a:pPr eaLnBrk="1" hangingPunct="1">
              <a:defRPr/>
            </a:pP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คนกลาง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(Middlemen)</a:t>
            </a:r>
          </a:p>
          <a:p>
            <a:pPr eaLnBrk="1" hangingPunct="1">
              <a:defRPr/>
            </a:pP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องค์การ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(Organization)</a:t>
            </a:r>
          </a:p>
          <a:p>
            <a:pPr eaLnBrk="1" hangingPunct="1">
              <a:defRPr/>
            </a:pP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คู่แข่งขัน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(Competitors)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ln cap="flat">
            <a:solidFill>
              <a:srgbClr val="33CC33"/>
            </a:solidFill>
            <a:prstDash val="lgDashDot"/>
          </a:ln>
        </p:spPr>
        <p:txBody>
          <a:bodyPr/>
          <a:lstStyle/>
          <a:p>
            <a:pPr eaLnBrk="1" hangingPunct="1">
              <a:defRPr/>
            </a:pPr>
            <a:r>
              <a:rPr lang="th-TH" sz="5400" smtClean="0">
                <a:solidFill>
                  <a:srgbClr val="000000"/>
                </a:solidFill>
              </a:rPr>
              <a:t>แหล่งที่มาของข้อมูลตามประเภทของข้อมูล</a:t>
            </a:r>
            <a:endParaRPr lang="en-US" sz="5400" smtClean="0">
              <a:solidFill>
                <a:srgbClr val="000000"/>
              </a:solidFill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4000" b="1" dirty="0" smtClean="0">
                <a:solidFill>
                  <a:srgbClr val="000000"/>
                </a:solidFill>
                <a:latin typeface="Angsana New" pitchFamily="18" charset="-34"/>
              </a:rPr>
              <a:t>2. </a:t>
            </a:r>
            <a:r>
              <a:rPr lang="en-US" sz="4000" b="1" dirty="0" err="1" smtClean="0">
                <a:solidFill>
                  <a:srgbClr val="000000"/>
                </a:solidFill>
                <a:latin typeface="Angsana New" pitchFamily="18" charset="-34"/>
              </a:rPr>
              <a:t>แหล่งทุติยภูมิ</a:t>
            </a:r>
            <a:r>
              <a:rPr lang="en-US" sz="4000" b="1" dirty="0" smtClean="0">
                <a:solidFill>
                  <a:srgbClr val="000000"/>
                </a:solidFill>
                <a:latin typeface="Angsana New" pitchFamily="18" charset="-34"/>
              </a:rPr>
              <a:t> (Secondary Sources)</a:t>
            </a:r>
            <a:r>
              <a:rPr lang="en-US" sz="40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ngsana New" pitchFamily="18" charset="-34"/>
              </a:rPr>
              <a:t>คือ</a:t>
            </a:r>
            <a:r>
              <a:rPr lang="en-US" sz="40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ngsana New" pitchFamily="18" charset="-34"/>
              </a:rPr>
              <a:t>แหล่งข้อมูลที่ถ่ายทอดมาจากแหล่งต้นตอหรือแหล่งปฐมภูมิ</a:t>
            </a:r>
            <a:r>
              <a:rPr lang="en-US" sz="40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แหล่งข้อมูลจากภายในองค์การ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(Internal Data Sources) </a:t>
            </a:r>
          </a:p>
          <a:p>
            <a:pPr eaLnBrk="1" hangingPunct="1">
              <a:buClr>
                <a:srgbClr val="FF6600"/>
              </a:buClr>
              <a:buFont typeface="Wingdings" pitchFamily="2" charset="2"/>
              <a:buChar char="ü"/>
              <a:defRPr/>
            </a:pP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แหล่งข้อมูลจากองค์การภายนอก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(External Data Sources)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3333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5400" dirty="0" err="1" smtClean="0">
                <a:solidFill>
                  <a:srgbClr val="000000"/>
                </a:solidFill>
                <a:latin typeface="Angsana New" pitchFamily="18" charset="-34"/>
              </a:rPr>
              <a:t>วิธีการเก็บข้อมูลปฐมภูมิ</a:t>
            </a:r>
            <a:endParaRPr lang="en-US" sz="4000" dirty="0" smtClean="0">
              <a:solidFill>
                <a:srgbClr val="000000"/>
              </a:solidFill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229600" cy="4495800"/>
          </a:xfrm>
        </p:spPr>
        <p:txBody>
          <a:bodyPr/>
          <a:lstStyle/>
          <a:p>
            <a:pPr marL="1371600" lvl="2" indent="-457200" eaLnBrk="1" hangingPunct="1">
              <a:buFont typeface="Wingdings" pitchFamily="2" charset="2"/>
              <a:buChar char="v"/>
              <a:defRPr/>
            </a:pPr>
            <a:r>
              <a:rPr lang="en-US" sz="4000" b="1" dirty="0" err="1" smtClean="0">
                <a:solidFill>
                  <a:srgbClr val="000000"/>
                </a:solidFill>
                <a:latin typeface="Angsana New" pitchFamily="18" charset="-34"/>
              </a:rPr>
              <a:t>วิธีสำรวจจากการสอบถาม</a:t>
            </a:r>
            <a:r>
              <a:rPr lang="en-US" sz="4000" b="1" dirty="0" smtClean="0">
                <a:solidFill>
                  <a:srgbClr val="000000"/>
                </a:solidFill>
                <a:latin typeface="Angsana New" pitchFamily="18" charset="-34"/>
              </a:rPr>
              <a:t> (Survey)</a:t>
            </a:r>
          </a:p>
          <a:p>
            <a:pPr marL="1371600" lvl="2" indent="-457200" eaLnBrk="1" hangingPunct="1">
              <a:buFont typeface="Wingdings" pitchFamily="2" charset="2"/>
              <a:buChar char="v"/>
              <a:defRPr/>
            </a:pPr>
            <a:r>
              <a:rPr lang="en-US" sz="4000" b="1" dirty="0" err="1" smtClean="0">
                <a:solidFill>
                  <a:srgbClr val="000000"/>
                </a:solidFill>
                <a:latin typeface="Angsana New" pitchFamily="18" charset="-34"/>
              </a:rPr>
              <a:t>วิธีการสังเกต</a:t>
            </a:r>
            <a:r>
              <a:rPr lang="en-US" sz="4000" b="1" dirty="0" smtClean="0">
                <a:solidFill>
                  <a:srgbClr val="000000"/>
                </a:solidFill>
                <a:latin typeface="Angsana New" pitchFamily="18" charset="-34"/>
              </a:rPr>
              <a:t> (Observation)</a:t>
            </a:r>
          </a:p>
          <a:p>
            <a:pPr marL="1371600" lvl="2" indent="-457200" eaLnBrk="1" hangingPunct="1">
              <a:buFont typeface="Wingdings" pitchFamily="2" charset="2"/>
              <a:buChar char="v"/>
              <a:defRPr/>
            </a:pPr>
            <a:r>
              <a:rPr lang="en-US" sz="4000" b="1" dirty="0" err="1" smtClean="0">
                <a:solidFill>
                  <a:srgbClr val="000000"/>
                </a:solidFill>
                <a:latin typeface="Angsana New" pitchFamily="18" charset="-34"/>
              </a:rPr>
              <a:t>วิธีการทดลอง</a:t>
            </a:r>
            <a:r>
              <a:rPr lang="en-US" sz="4000" b="1" dirty="0" smtClean="0">
                <a:solidFill>
                  <a:srgbClr val="000000"/>
                </a:solidFill>
                <a:latin typeface="Angsana New" pitchFamily="18" charset="-34"/>
              </a:rPr>
              <a:t> (Experiment)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ln w="76200" cmpd="tri">
            <a:solidFill>
              <a:srgbClr val="3333FF"/>
            </a:solidFill>
          </a:ln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th-TH" sz="3600" i="1" dirty="0" smtClean="0">
                <a:solidFill>
                  <a:srgbClr val="000000"/>
                </a:solidFill>
              </a:rPr>
              <a:t>1. </a:t>
            </a:r>
            <a:r>
              <a:rPr lang="en-US" sz="3600" i="1" dirty="0" err="1" smtClean="0">
                <a:solidFill>
                  <a:srgbClr val="000000"/>
                </a:solidFill>
              </a:rPr>
              <a:t>วิธีการสำรวจจากการสอบถาม</a:t>
            </a:r>
            <a:r>
              <a:rPr lang="en-US" sz="3600" i="1" dirty="0" smtClean="0">
                <a:solidFill>
                  <a:srgbClr val="000000"/>
                </a:solidFill>
              </a:rPr>
              <a:t> (Survey)</a:t>
            </a:r>
            <a:endParaRPr lang="th-TH" sz="3600" i="1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dirty="0" err="1" smtClean="0">
                <a:solidFill>
                  <a:srgbClr val="000000"/>
                </a:solidFill>
              </a:rPr>
              <a:t>โดยการสอบถามจากตัวอย่าง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โดยอาศัยเครื่องมือสำคัญ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คือ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th-TH" dirty="0" smtClean="0">
                <a:solidFill>
                  <a:srgbClr val="000000"/>
                </a:solidFill>
              </a:rPr>
              <a:t>	</a:t>
            </a: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</a:rPr>
              <a:t>		*</a:t>
            </a:r>
            <a:r>
              <a:rPr lang="en-US" dirty="0" err="1" smtClean="0">
                <a:solidFill>
                  <a:srgbClr val="000000"/>
                </a:solidFill>
              </a:rPr>
              <a:t>แบบสอบถาม</a:t>
            </a:r>
            <a:r>
              <a:rPr lang="en-US" dirty="0" smtClean="0">
                <a:solidFill>
                  <a:srgbClr val="000000"/>
                </a:solidFill>
              </a:rPr>
              <a:t> (Questionnaire) </a:t>
            </a:r>
            <a:endParaRPr lang="th-TH" dirty="0" smtClean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</a:rPr>
              <a:t>		*</a:t>
            </a:r>
            <a:r>
              <a:rPr lang="en-US" dirty="0" err="1" smtClean="0">
                <a:solidFill>
                  <a:srgbClr val="000000"/>
                </a:solidFill>
              </a:rPr>
              <a:t>การสัมภาษณ์</a:t>
            </a:r>
            <a:r>
              <a:rPr lang="en-US" dirty="0" smtClean="0">
                <a:solidFill>
                  <a:srgbClr val="000000"/>
                </a:solidFill>
              </a:rPr>
              <a:t> (Interview) </a:t>
            </a:r>
            <a:endParaRPr lang="th-TH" dirty="0" smtClean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</a:rPr>
              <a:t>		*</a:t>
            </a:r>
            <a:r>
              <a:rPr lang="en-US" dirty="0" err="1" smtClean="0">
                <a:solidFill>
                  <a:srgbClr val="000000"/>
                </a:solidFill>
              </a:rPr>
              <a:t>การส่งแบบสอบถามทางไปรษณีย์</a:t>
            </a:r>
            <a:r>
              <a:rPr lang="en-US" dirty="0" smtClean="0">
                <a:solidFill>
                  <a:srgbClr val="000000"/>
                </a:solidFill>
              </a:rPr>
              <a:t> (Mail Survey) </a:t>
            </a:r>
            <a:endParaRPr lang="th-TH" dirty="0" smtClean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</a:rPr>
              <a:t>		*</a:t>
            </a:r>
            <a:r>
              <a:rPr lang="en-US" dirty="0" err="1" smtClean="0">
                <a:solidFill>
                  <a:srgbClr val="000000"/>
                </a:solidFill>
              </a:rPr>
              <a:t>การสอบถามทางโทรศัพท์</a:t>
            </a:r>
            <a:r>
              <a:rPr lang="en-US" dirty="0" smtClean="0">
                <a:solidFill>
                  <a:srgbClr val="000000"/>
                </a:solidFill>
              </a:rPr>
              <a:t> (Telephone Survey)</a:t>
            </a:r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3333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solidFill>
                  <a:srgbClr val="000000"/>
                </a:solidFill>
              </a:rPr>
              <a:t>วิธีการเก็บข้อมูลปฐมภูมิ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1.1  </a:t>
            </a:r>
            <a:r>
              <a:rPr lang="en-US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การเก็บข้อมูลโดยการสัมภาษณ์</a:t>
            </a:r>
            <a:endParaRPr lang="en-US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400" i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-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การสัมภาษณ์เป็นรายบุคคล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(Personal Interview)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มีข้อดี</a:t>
            </a:r>
            <a:r>
              <a:rPr lang="th-TH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คือ</a:t>
            </a:r>
            <a:endParaRPr lang="en-US" sz="2400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(1) 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มีโอกาสในการได้รับข้อมูลป้อนกลับ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(The Opportunity For Feedback)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(2) 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เป็นการหาข้อเท็จจริงของคำตอบที่ซับซ้อน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(Probing Complex Answers)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(3) 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เป็นประโยชน์หากมีความยาวของการสัมภาษณ์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(Length of Interview) </a:t>
            </a:r>
            <a:r>
              <a:rPr lang="th-TH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(4) 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มีความสมบูรณ์ของแบบสอบถาม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(Complete Questionnaire)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(5) 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ช่วยให้เห็นภาพและสามารถใช้อุปกรณ์ประกอบของจริง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(Props And Visual Aids)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(6) 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ทำให้เกิดการมีส่วนร่วมสูง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(High Participation)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ลักษณะของการสัมภาษณ์เป็นรายบุคคลมี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 2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รูปแบบดังนี้</a:t>
            </a:r>
            <a:endParaRPr lang="en-US" sz="2400" b="1" dirty="0" smtClean="0">
              <a:solidFill>
                <a:srgbClr val="000000"/>
              </a:solidFill>
              <a:effectLst/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1.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การสัมภาษณ์แบบเคาะประตูบ้าน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(Door-To-Door)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h-TH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		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2. 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Angsana New" pitchFamily="18" charset="-34"/>
              </a:rPr>
              <a:t>การสัมภาษณ์ในแหล่งศูนย์การค้าและเขตที่มีชุมชนหนาแน่นอื่นๆ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Angsana New" pitchFamily="18" charset="-34"/>
              </a:rPr>
              <a:t> </a:t>
            </a:r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3333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solidFill>
                  <a:srgbClr val="000000"/>
                </a:solidFill>
              </a:rPr>
              <a:t>วิธีการเก็บข้อมูลปฐมภูมิ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4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4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4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4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44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44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amwork">
  <a:themeElements>
    <a:clrScheme name="Teamwork 5">
      <a:dk1>
        <a:srgbClr val="8ABA8D"/>
      </a:dk1>
      <a:lt1>
        <a:srgbClr val="FFFFFF"/>
      </a:lt1>
      <a:dk2>
        <a:srgbClr val="6FB56D"/>
      </a:dk2>
      <a:lt2>
        <a:srgbClr val="DCF1F4"/>
      </a:lt2>
      <a:accent1>
        <a:srgbClr val="2E7E2E"/>
      </a:accent1>
      <a:accent2>
        <a:srgbClr val="25735D"/>
      </a:accent2>
      <a:accent3>
        <a:srgbClr val="BBD7BA"/>
      </a:accent3>
      <a:accent4>
        <a:srgbClr val="DADADA"/>
      </a:accent4>
      <a:accent5>
        <a:srgbClr val="ADC0AD"/>
      </a:accent5>
      <a:accent6>
        <a:srgbClr val="206853"/>
      </a:accent6>
      <a:hlink>
        <a:srgbClr val="FFFF00"/>
      </a:hlink>
      <a:folHlink>
        <a:srgbClr val="FFF4BF"/>
      </a:folHlink>
    </a:clrScheme>
    <a:fontScheme name="Teamwork">
      <a:majorFont>
        <a:latin typeface="Garamond"/>
        <a:ea typeface=""/>
        <a:cs typeface="Angsana New"/>
      </a:majorFont>
      <a:minorFont>
        <a:latin typeface="Garamond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1462</TotalTime>
  <Words>699</Words>
  <Application>Microsoft Office PowerPoint</Application>
  <PresentationFormat>On-screen Show (4:3)</PresentationFormat>
  <Paragraphs>135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Teamwork</vt:lpstr>
      <vt:lpstr>Slide 1</vt:lpstr>
      <vt:lpstr>Slide 2</vt:lpstr>
      <vt:lpstr>ลักษณะของข้อมูล </vt:lpstr>
      <vt:lpstr>ข้อมูลจะแบ่งออกเป็น 2 ประเภทหลัก</vt:lpstr>
      <vt:lpstr>แหล่งที่มาของข้อมูลตามประเภทของข้อมูล</vt:lpstr>
      <vt:lpstr>แหล่งที่มาของข้อมูลตามประเภทของข้อมูล</vt:lpstr>
      <vt:lpstr>วิธีการเก็บข้อมูลปฐมภูมิ</vt:lpstr>
      <vt:lpstr>วิธีการเก็บข้อมูลปฐมภูมิ</vt:lpstr>
      <vt:lpstr>วิธีการเก็บข้อมูลปฐมภูมิ</vt:lpstr>
      <vt:lpstr>วิธีการเก็บข้อมูลปฐมภูมิ</vt:lpstr>
      <vt:lpstr>วิธีการเก็บข้อมูลปฐมภูมิ</vt:lpstr>
      <vt:lpstr>ปัญหาที่มักพบในการเก็บข้อมูล </vt:lpstr>
      <vt:lpstr>ปัญหาที่มักพบในการเก็บข้อมูล </vt:lpstr>
      <vt:lpstr>ปัญหาที่มักพบในการเก็บข้อมูล </vt:lpstr>
      <vt:lpstr>ข้อเสนอแนะในการเก็บรวบรวม </vt:lpstr>
      <vt:lpstr>การบริหารงานภาคสนาม (Field Operation) </vt:lpstr>
      <vt:lpstr>คุณสมบัติของพนักงานเก็บข้อมูล </vt:lpstr>
      <vt:lpstr>การจัดการงานสนาม</vt:lpstr>
      <vt:lpstr>Slide 19</vt:lpstr>
      <vt:lpstr>ข้อดีของการใช้ข้อมูลปฐมภูมิ</vt:lpstr>
      <vt:lpstr>ข้อจำกัดของข้อมูลปฐมภูมิ</vt:lpstr>
      <vt:lpstr>ข้อมูลทุติยภูมิ (Secondary Data)</vt:lpstr>
      <vt:lpstr>แหล่งที่มาของข้อมูลทุติยภูมิ  (Secondary Data Sources) </vt:lpstr>
      <vt:lpstr>ข้อดีของการใช้ข้อมูลทุติยภูมิ </vt:lpstr>
      <vt:lpstr>Slide 25</vt:lpstr>
    </vt:vector>
  </TitlesOfParts>
  <Company>iLLUSiON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การวิจัยทางธุรกิจและการจัดการ Business and Management Research Methodology</dc:title>
  <dc:creator>administrator</dc:creator>
  <cp:lastModifiedBy>Chan-ITDSG</cp:lastModifiedBy>
  <cp:revision>133</cp:revision>
  <dcterms:created xsi:type="dcterms:W3CDTF">2008-11-28T04:58:56Z</dcterms:created>
  <dcterms:modified xsi:type="dcterms:W3CDTF">2013-08-25T05:47:00Z</dcterms:modified>
</cp:coreProperties>
</file>